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Montserrat"/>
      <p:regular r:id="rId15"/>
    </p:embeddedFont>
    <p:embeddedFont>
      <p:font typeface="Montserrat"/>
      <p:regular r:id="rId16"/>
    </p:embeddedFont>
    <p:embeddedFont>
      <p:font typeface="Montserrat"/>
      <p:regular r:id="rId17"/>
    </p:embeddedFont>
    <p:embeddedFont>
      <p:font typeface="Montserrat"/>
      <p:regular r:id="rId18"/>
    </p:embeddedFont>
    <p:embeddedFont>
      <p:font typeface="Heebo Light"/>
      <p:regular r:id="rId19"/>
    </p:embeddedFont>
    <p:embeddedFont>
      <p:font typeface="Heebo Light"/>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66850"/>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Unlocking Intuitive Interaction: A Journey into Hand Gesture Recognition</a:t>
            </a:r>
            <a:endParaRPr lang="en-US" sz="4450" dirty="0"/>
          </a:p>
        </p:txBody>
      </p:sp>
      <p:sp>
        <p:nvSpPr>
          <p:cNvPr id="4" name="Text 1"/>
          <p:cNvSpPr/>
          <p:nvPr/>
        </p:nvSpPr>
        <p:spPr>
          <a:xfrm>
            <a:off x="793790" y="3933349"/>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This presentation outlines the development of a hand gesture recognition system, aiming for intuitive human-computer interaction. We'll cover the vision, tools, data collection, architecture, training, deployment, results, and future directions of this project. The goal is to demonstrate how natural hand gestures can control technology seamlessly, opening new possibilities in gaming, VR, and accessibility.</a:t>
            </a:r>
            <a:endParaRPr lang="en-US" sz="1750" dirty="0"/>
          </a:p>
        </p:txBody>
      </p:sp>
      <p:sp>
        <p:nvSpPr>
          <p:cNvPr id="5" name="Shape 2"/>
          <p:cNvSpPr/>
          <p:nvPr/>
        </p:nvSpPr>
        <p:spPr>
          <a:xfrm>
            <a:off x="793790" y="6382822"/>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6390442"/>
            <a:ext cx="347663" cy="347663"/>
          </a:xfrm>
          <a:prstGeom prst="rect">
            <a:avLst/>
          </a:prstGeom>
        </p:spPr>
      </p:pic>
      <p:sp>
        <p:nvSpPr>
          <p:cNvPr id="7" name="Text 3"/>
          <p:cNvSpPr/>
          <p:nvPr/>
        </p:nvSpPr>
        <p:spPr>
          <a:xfrm>
            <a:off x="1270040" y="6365915"/>
            <a:ext cx="2264807" cy="396835"/>
          </a:xfrm>
          <a:prstGeom prst="rect">
            <a:avLst/>
          </a:prstGeom>
          <a:noFill/>
          <a:ln/>
        </p:spPr>
        <p:txBody>
          <a:bodyPr wrap="none" lIns="0" tIns="0" rIns="0" bIns="0" rtlCol="0" anchor="t"/>
          <a:lstStyle/>
          <a:p>
            <a:pPr algn="l" indent="0" marL="0">
              <a:lnSpc>
                <a:spcPts val="3100"/>
              </a:lnSpc>
              <a:buNone/>
            </a:pPr>
            <a:r>
              <a:rPr lang="en-US" sz="2200" b="1" dirty="0">
                <a:solidFill>
                  <a:srgbClr val="DCD7E5"/>
                </a:solidFill>
                <a:latin typeface="Heebo Bold" pitchFamily="34" charset="0"/>
                <a:ea typeface="Heebo Bold" pitchFamily="34" charset="-122"/>
                <a:cs typeface="Heebo Bold" pitchFamily="34" charset="-120"/>
              </a:rPr>
              <a:t>by Aiyede Sunday</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0299" y="642699"/>
            <a:ext cx="7716202" cy="1275159"/>
          </a:xfrm>
          <a:prstGeom prst="rect">
            <a:avLst/>
          </a:prstGeom>
          <a:noFill/>
          <a:ln/>
        </p:spPr>
        <p:txBody>
          <a:bodyPr wrap="square" lIns="0" tIns="0" rIns="0" bIns="0" rtlCol="0" anchor="t"/>
          <a:lstStyle/>
          <a:p>
            <a:pPr algn="l" indent="0" marL="0">
              <a:lnSpc>
                <a:spcPts val="5000"/>
              </a:lnSpc>
              <a:buNone/>
            </a:pPr>
            <a:r>
              <a:rPr lang="en-US" sz="4000" dirty="0">
                <a:solidFill>
                  <a:srgbClr val="F2F0F4"/>
                </a:solidFill>
                <a:latin typeface="Montserrat" pitchFamily="34" charset="0"/>
                <a:ea typeface="Montserrat" pitchFamily="34" charset="-122"/>
                <a:cs typeface="Montserrat" pitchFamily="34" charset="-120"/>
              </a:rPr>
              <a:t>Assembling the Toolbox for Innovation</a:t>
            </a:r>
            <a:endParaRPr lang="en-US" sz="4000" dirty="0"/>
          </a:p>
        </p:txBody>
      </p:sp>
      <p:sp>
        <p:nvSpPr>
          <p:cNvPr id="4" name="Text 1"/>
          <p:cNvSpPr/>
          <p:nvPr/>
        </p:nvSpPr>
        <p:spPr>
          <a:xfrm>
            <a:off x="6200299" y="2223849"/>
            <a:ext cx="7716202" cy="652462"/>
          </a:xfrm>
          <a:prstGeom prst="rect">
            <a:avLst/>
          </a:prstGeom>
          <a:noFill/>
          <a:ln/>
        </p:spPr>
        <p:txBody>
          <a:bodyPr wrap="squar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The foundation of our gesture recognition system relies on a carefully selected set of tools, each contributing to the project's success.</a:t>
            </a:r>
            <a:endParaRPr lang="en-US" sz="1600" dirty="0"/>
          </a:p>
        </p:txBody>
      </p:sp>
      <p:sp>
        <p:nvSpPr>
          <p:cNvPr id="5" name="Shape 2"/>
          <p:cNvSpPr/>
          <p:nvPr/>
        </p:nvSpPr>
        <p:spPr>
          <a:xfrm>
            <a:off x="6200299" y="3335179"/>
            <a:ext cx="458986" cy="458986"/>
          </a:xfrm>
          <a:prstGeom prst="roundRect">
            <a:avLst>
              <a:gd name="adj" fmla="val 18667"/>
            </a:avLst>
          </a:prstGeom>
          <a:solidFill>
            <a:srgbClr val="31136C"/>
          </a:solidFill>
          <a:ln w="7620">
            <a:solidFill>
              <a:srgbClr val="4A2C85"/>
            </a:solidFill>
            <a:prstDash val="solid"/>
          </a:ln>
        </p:spPr>
      </p:sp>
      <p:sp>
        <p:nvSpPr>
          <p:cNvPr id="6" name="Text 3"/>
          <p:cNvSpPr/>
          <p:nvPr/>
        </p:nvSpPr>
        <p:spPr>
          <a:xfrm>
            <a:off x="6863239" y="3335179"/>
            <a:ext cx="2549962" cy="318730"/>
          </a:xfrm>
          <a:prstGeom prst="rect">
            <a:avLst/>
          </a:prstGeom>
          <a:noFill/>
          <a:ln/>
        </p:spPr>
        <p:txBody>
          <a:bodyPr wrap="none" lIns="0" tIns="0" rIns="0" bIns="0" rtlCol="0" anchor="t"/>
          <a:lstStyle/>
          <a:p>
            <a:pPr algn="l"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Core Libraries</a:t>
            </a:r>
            <a:endParaRPr lang="en-US" sz="2000" dirty="0"/>
          </a:p>
        </p:txBody>
      </p:sp>
      <p:sp>
        <p:nvSpPr>
          <p:cNvPr id="7" name="Text 4"/>
          <p:cNvSpPr/>
          <p:nvPr/>
        </p:nvSpPr>
        <p:spPr>
          <a:xfrm>
            <a:off x="6863239" y="3776305"/>
            <a:ext cx="3093244" cy="1631156"/>
          </a:xfrm>
          <a:prstGeom prst="rect">
            <a:avLst/>
          </a:prstGeom>
          <a:noFill/>
          <a:ln/>
        </p:spPr>
        <p:txBody>
          <a:bodyPr wrap="square" lIns="0" tIns="0" rIns="0" bIns="0" rtlCol="0" anchor="t"/>
          <a:lstStyle/>
          <a:p>
            <a:pPr algn="l" indent="0" marL="0">
              <a:lnSpc>
                <a:spcPts val="2550"/>
              </a:lnSpc>
              <a:buNone/>
            </a:pPr>
            <a:r>
              <a:rPr lang="en-US" sz="1600" b="1" dirty="0">
                <a:solidFill>
                  <a:srgbClr val="DCD7E5"/>
                </a:solidFill>
                <a:latin typeface="Heebo Light" pitchFamily="34" charset="0"/>
                <a:ea typeface="Heebo Light" pitchFamily="34" charset="-122"/>
                <a:cs typeface="Heebo Light" pitchFamily="34" charset="-120"/>
              </a:rPr>
              <a:t>cv2</a:t>
            </a:r>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 </a:t>
            </a:r>
            <a:pPr algn="l" indent="0" marL="0">
              <a:lnSpc>
                <a:spcPts val="2550"/>
              </a:lnSpc>
              <a:buNone/>
            </a:pPr>
            <a:r>
              <a:rPr lang="en-US" sz="1600" b="1" dirty="0">
                <a:solidFill>
                  <a:srgbClr val="DCD7E5"/>
                </a:solidFill>
                <a:latin typeface="Heebo Light" pitchFamily="34" charset="0"/>
                <a:ea typeface="Heebo Light" pitchFamily="34" charset="-122"/>
                <a:cs typeface="Heebo Light" pitchFamily="34" charset="-120"/>
              </a:rPr>
              <a:t>numpy</a:t>
            </a:r>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 </a:t>
            </a:r>
            <a:pPr algn="l" indent="0" marL="0">
              <a:lnSpc>
                <a:spcPts val="2550"/>
              </a:lnSpc>
              <a:buNone/>
            </a:pPr>
            <a:r>
              <a:rPr lang="en-US" sz="1600" b="1" dirty="0">
                <a:solidFill>
                  <a:srgbClr val="DCD7E5"/>
                </a:solidFill>
                <a:latin typeface="Heebo Light" pitchFamily="34" charset="0"/>
                <a:ea typeface="Heebo Light" pitchFamily="34" charset="-122"/>
                <a:cs typeface="Heebo Light" pitchFamily="34" charset="-120"/>
              </a:rPr>
              <a:t>mediapipe</a:t>
            </a:r>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 and </a:t>
            </a:r>
            <a:pPr algn="l" indent="0" marL="0">
              <a:lnSpc>
                <a:spcPts val="2550"/>
              </a:lnSpc>
              <a:buNone/>
            </a:pPr>
            <a:r>
              <a:rPr lang="en-US" sz="1600" b="1" dirty="0">
                <a:solidFill>
                  <a:srgbClr val="DCD7E5"/>
                </a:solidFill>
                <a:latin typeface="Heebo Light" pitchFamily="34" charset="0"/>
                <a:ea typeface="Heebo Light" pitchFamily="34" charset="-122"/>
                <a:cs typeface="Heebo Light" pitchFamily="34" charset="-120"/>
              </a:rPr>
              <a:t>tensorflow</a:t>
            </a:r>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 were the key Python libraries, providing essential image processing and machine-learning capabilities.</a:t>
            </a:r>
            <a:endParaRPr lang="en-US" sz="1600" dirty="0"/>
          </a:p>
        </p:txBody>
      </p:sp>
      <p:sp>
        <p:nvSpPr>
          <p:cNvPr id="8" name="Shape 5"/>
          <p:cNvSpPr/>
          <p:nvPr/>
        </p:nvSpPr>
        <p:spPr>
          <a:xfrm>
            <a:off x="10160437" y="3335179"/>
            <a:ext cx="458986" cy="458986"/>
          </a:xfrm>
          <a:prstGeom prst="roundRect">
            <a:avLst>
              <a:gd name="adj" fmla="val 18667"/>
            </a:avLst>
          </a:prstGeom>
          <a:solidFill>
            <a:srgbClr val="31136C"/>
          </a:solidFill>
          <a:ln w="7620">
            <a:solidFill>
              <a:srgbClr val="4A2C85"/>
            </a:solidFill>
            <a:prstDash val="solid"/>
          </a:ln>
        </p:spPr>
      </p:sp>
      <p:sp>
        <p:nvSpPr>
          <p:cNvPr id="9" name="Text 6"/>
          <p:cNvSpPr/>
          <p:nvPr/>
        </p:nvSpPr>
        <p:spPr>
          <a:xfrm>
            <a:off x="10823377" y="3335179"/>
            <a:ext cx="2549962" cy="318730"/>
          </a:xfrm>
          <a:prstGeom prst="rect">
            <a:avLst/>
          </a:prstGeom>
          <a:noFill/>
          <a:ln/>
        </p:spPr>
        <p:txBody>
          <a:bodyPr wrap="none" lIns="0" tIns="0" rIns="0" bIns="0" rtlCol="0" anchor="t"/>
          <a:lstStyle/>
          <a:p>
            <a:pPr algn="l"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Deep Learning</a:t>
            </a:r>
            <a:endParaRPr lang="en-US" sz="2000" dirty="0"/>
          </a:p>
        </p:txBody>
      </p:sp>
      <p:sp>
        <p:nvSpPr>
          <p:cNvPr id="10" name="Text 7"/>
          <p:cNvSpPr/>
          <p:nvPr/>
        </p:nvSpPr>
        <p:spPr>
          <a:xfrm>
            <a:off x="10823377" y="3776305"/>
            <a:ext cx="3093244" cy="1957388"/>
          </a:xfrm>
          <a:prstGeom prst="rect">
            <a:avLst/>
          </a:prstGeom>
          <a:noFill/>
          <a:ln/>
        </p:spPr>
        <p:txBody>
          <a:bodyPr wrap="squar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We utilized the </a:t>
            </a:r>
            <a:pPr algn="l" indent="0" marL="0">
              <a:lnSpc>
                <a:spcPts val="2550"/>
              </a:lnSpc>
              <a:buNone/>
            </a:pPr>
            <a:r>
              <a:rPr lang="en-US" sz="1600" b="1" dirty="0">
                <a:solidFill>
                  <a:srgbClr val="DCD7E5"/>
                </a:solidFill>
                <a:latin typeface="Heebo Light" pitchFamily="34" charset="0"/>
                <a:ea typeface="Heebo Light" pitchFamily="34" charset="-122"/>
                <a:cs typeface="Heebo Light" pitchFamily="34" charset="-120"/>
              </a:rPr>
              <a:t>tensorflow.keras</a:t>
            </a:r>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 library for constructing and training deep learning models, allowing us to create powerful and accurate gesture-recognition algorithms.</a:t>
            </a:r>
            <a:endParaRPr lang="en-US" sz="1600" dirty="0"/>
          </a:p>
        </p:txBody>
      </p:sp>
      <p:sp>
        <p:nvSpPr>
          <p:cNvPr id="11" name="Shape 8"/>
          <p:cNvSpPr/>
          <p:nvPr/>
        </p:nvSpPr>
        <p:spPr>
          <a:xfrm>
            <a:off x="6200299" y="6167080"/>
            <a:ext cx="458986" cy="458986"/>
          </a:xfrm>
          <a:prstGeom prst="roundRect">
            <a:avLst>
              <a:gd name="adj" fmla="val 18667"/>
            </a:avLst>
          </a:prstGeom>
          <a:solidFill>
            <a:srgbClr val="31136C"/>
          </a:solidFill>
          <a:ln w="7620">
            <a:solidFill>
              <a:srgbClr val="4A2C85"/>
            </a:solidFill>
            <a:prstDash val="solid"/>
          </a:ln>
        </p:spPr>
      </p:sp>
      <p:sp>
        <p:nvSpPr>
          <p:cNvPr id="12" name="Text 9"/>
          <p:cNvSpPr/>
          <p:nvPr/>
        </p:nvSpPr>
        <p:spPr>
          <a:xfrm>
            <a:off x="6863239" y="6167080"/>
            <a:ext cx="3173730" cy="318730"/>
          </a:xfrm>
          <a:prstGeom prst="rect">
            <a:avLst/>
          </a:prstGeom>
          <a:noFill/>
          <a:ln/>
        </p:spPr>
        <p:txBody>
          <a:bodyPr wrap="none" lIns="0" tIns="0" rIns="0" bIns="0" rtlCol="0" anchor="t"/>
          <a:lstStyle/>
          <a:p>
            <a:pPr algn="l"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Programming Language</a:t>
            </a:r>
            <a:endParaRPr lang="en-US" sz="2000" dirty="0"/>
          </a:p>
        </p:txBody>
      </p:sp>
      <p:sp>
        <p:nvSpPr>
          <p:cNvPr id="13" name="Text 10"/>
          <p:cNvSpPr/>
          <p:nvPr/>
        </p:nvSpPr>
        <p:spPr>
          <a:xfrm>
            <a:off x="6863239" y="6608207"/>
            <a:ext cx="7053262" cy="978694"/>
          </a:xfrm>
          <a:prstGeom prst="rect">
            <a:avLst/>
          </a:prstGeom>
          <a:noFill/>
          <a:ln/>
        </p:spPr>
        <p:txBody>
          <a:bodyPr wrap="squar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Python was used as the primary language. Python's flexibility, extensive libraries, and ease of use made it ideal for developing complex gesture recognition.</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33644"/>
            <a:ext cx="12854464"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Data Collection: Teaching the System to "See"</a:t>
            </a:r>
            <a:endParaRPr lang="en-US" sz="4450" dirty="0"/>
          </a:p>
        </p:txBody>
      </p:sp>
      <p:sp>
        <p:nvSpPr>
          <p:cNvPr id="3" name="Text 1"/>
          <p:cNvSpPr/>
          <p:nvPr/>
        </p:nvSpPr>
        <p:spPr>
          <a:xfrm>
            <a:off x="793790" y="2696051"/>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At the heart of our project, a critical step was gathering a comprehensive dataset. The GestureDataCollector class automated this process, capturing hand gestures to train the system.</a:t>
            </a:r>
            <a:endParaRPr lang="en-US" sz="1750" dirty="0"/>
          </a:p>
        </p:txBody>
      </p:sp>
      <p:sp>
        <p:nvSpPr>
          <p:cNvPr id="4" name="Text 2"/>
          <p:cNvSpPr/>
          <p:nvPr/>
        </p:nvSpPr>
        <p:spPr>
          <a:xfrm>
            <a:off x="793790" y="390382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Gesture Categories</a:t>
            </a:r>
            <a:endParaRPr lang="en-US" sz="2200" dirty="0"/>
          </a:p>
        </p:txBody>
      </p:sp>
      <p:sp>
        <p:nvSpPr>
          <p:cNvPr id="5" name="Text 3"/>
          <p:cNvSpPr/>
          <p:nvPr/>
        </p:nvSpPr>
        <p:spPr>
          <a:xfrm>
            <a:off x="793790" y="448496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Open Hand</a:t>
            </a:r>
            <a:endParaRPr lang="en-US" sz="1750" dirty="0"/>
          </a:p>
        </p:txBody>
      </p:sp>
      <p:sp>
        <p:nvSpPr>
          <p:cNvPr id="6" name="Text 4"/>
          <p:cNvSpPr/>
          <p:nvPr/>
        </p:nvSpPr>
        <p:spPr>
          <a:xfrm>
            <a:off x="793790" y="492716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Fist</a:t>
            </a:r>
            <a:endParaRPr lang="en-US" sz="1750" dirty="0"/>
          </a:p>
        </p:txBody>
      </p:sp>
      <p:sp>
        <p:nvSpPr>
          <p:cNvPr id="7" name="Text 5"/>
          <p:cNvSpPr/>
          <p:nvPr/>
        </p:nvSpPr>
        <p:spPr>
          <a:xfrm>
            <a:off x="793790" y="536936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Point</a:t>
            </a:r>
            <a:endParaRPr lang="en-US" sz="1750" dirty="0"/>
          </a:p>
        </p:txBody>
      </p:sp>
      <p:sp>
        <p:nvSpPr>
          <p:cNvPr id="8" name="Text 6"/>
          <p:cNvSpPr/>
          <p:nvPr/>
        </p:nvSpPr>
        <p:spPr>
          <a:xfrm>
            <a:off x="793790" y="581156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Peace</a:t>
            </a:r>
            <a:endParaRPr lang="en-US" sz="1750" dirty="0"/>
          </a:p>
        </p:txBody>
      </p:sp>
      <p:sp>
        <p:nvSpPr>
          <p:cNvPr id="9" name="Text 7"/>
          <p:cNvSpPr/>
          <p:nvPr/>
        </p:nvSpPr>
        <p:spPr>
          <a:xfrm>
            <a:off x="793790" y="625375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Thumbs Up</a:t>
            </a:r>
            <a:endParaRPr lang="en-US" sz="1750" dirty="0"/>
          </a:p>
        </p:txBody>
      </p:sp>
      <p:sp>
        <p:nvSpPr>
          <p:cNvPr id="10" name="Text 8"/>
          <p:cNvSpPr/>
          <p:nvPr/>
        </p:nvSpPr>
        <p:spPr>
          <a:xfrm>
            <a:off x="7599521" y="390382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Dynamic Capture</a:t>
            </a:r>
            <a:endParaRPr lang="en-US" sz="2200" dirty="0"/>
          </a:p>
        </p:txBody>
      </p:sp>
      <p:sp>
        <p:nvSpPr>
          <p:cNvPr id="11" name="Text 9"/>
          <p:cNvSpPr/>
          <p:nvPr/>
        </p:nvSpPr>
        <p:spPr>
          <a:xfrm>
            <a:off x="7599521" y="4484965"/>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Each gesture was captured in a series of 300 images, cropped dynamically to focus on the hand, and resized to 224x224 pixels for consistency.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7918" y="623530"/>
            <a:ext cx="7720965" cy="1270635"/>
          </a:xfrm>
          <a:prstGeom prst="rect">
            <a:avLst/>
          </a:prstGeom>
          <a:noFill/>
          <a:ln/>
        </p:spPr>
        <p:txBody>
          <a:bodyPr wrap="square" lIns="0" tIns="0" rIns="0" bIns="0" rtlCol="0" anchor="t"/>
          <a:lstStyle/>
          <a:p>
            <a:pPr algn="l" indent="0" marL="0">
              <a:lnSpc>
                <a:spcPts val="5000"/>
              </a:lnSpc>
              <a:buNone/>
            </a:pPr>
            <a:r>
              <a:rPr lang="en-US" sz="4000" dirty="0">
                <a:solidFill>
                  <a:srgbClr val="F2F0F4"/>
                </a:solidFill>
                <a:latin typeface="Montserrat" pitchFamily="34" charset="0"/>
                <a:ea typeface="Montserrat" pitchFamily="34" charset="-122"/>
                <a:cs typeface="Montserrat" pitchFamily="34" charset="-120"/>
              </a:rPr>
              <a:t>Architecting Intelligence: Building the Neural Network</a:t>
            </a:r>
            <a:endParaRPr lang="en-US" sz="4000" dirty="0"/>
          </a:p>
        </p:txBody>
      </p:sp>
      <p:sp>
        <p:nvSpPr>
          <p:cNvPr id="4" name="Text 1"/>
          <p:cNvSpPr/>
          <p:nvPr/>
        </p:nvSpPr>
        <p:spPr>
          <a:xfrm>
            <a:off x="6197918" y="2199084"/>
            <a:ext cx="7720965" cy="975836"/>
          </a:xfrm>
          <a:prstGeom prst="rect">
            <a:avLst/>
          </a:prstGeom>
          <a:noFill/>
          <a:ln/>
        </p:spPr>
        <p:txBody>
          <a:bodyPr wrap="squar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The neural network is structured to extract spatial features, reduce dimensions, encode high-level features, and prevent overfitting. The architecture is designed for optimal performance and accuracy.</a:t>
            </a:r>
            <a:endParaRPr lang="en-US" sz="1600" dirty="0"/>
          </a:p>
        </p:txBody>
      </p:sp>
      <p:sp>
        <p:nvSpPr>
          <p:cNvPr id="5" name="Shape 2"/>
          <p:cNvSpPr/>
          <p:nvPr/>
        </p:nvSpPr>
        <p:spPr>
          <a:xfrm>
            <a:off x="6197918" y="3403521"/>
            <a:ext cx="3758922" cy="2487573"/>
          </a:xfrm>
          <a:prstGeom prst="roundRect">
            <a:avLst>
              <a:gd name="adj" fmla="val 3432"/>
            </a:avLst>
          </a:prstGeom>
          <a:solidFill>
            <a:srgbClr val="31136C"/>
          </a:solidFill>
          <a:ln w="7620">
            <a:solidFill>
              <a:srgbClr val="4A2C85"/>
            </a:solidFill>
            <a:prstDash val="solid"/>
          </a:ln>
        </p:spPr>
      </p:sp>
      <p:sp>
        <p:nvSpPr>
          <p:cNvPr id="6" name="Text 3"/>
          <p:cNvSpPr/>
          <p:nvPr/>
        </p:nvSpPr>
        <p:spPr>
          <a:xfrm>
            <a:off x="6408777" y="3614380"/>
            <a:ext cx="2628781" cy="317540"/>
          </a:xfrm>
          <a:prstGeom prst="rect">
            <a:avLst/>
          </a:prstGeom>
          <a:noFill/>
          <a:ln/>
        </p:spPr>
        <p:txBody>
          <a:bodyPr wrap="none" lIns="0" tIns="0" rIns="0" bIns="0" rtlCol="0" anchor="t"/>
          <a:lstStyle/>
          <a:p>
            <a:pPr algn="l"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Convolutional Layers</a:t>
            </a:r>
            <a:endParaRPr lang="en-US" sz="2000" dirty="0"/>
          </a:p>
        </p:txBody>
      </p:sp>
      <p:sp>
        <p:nvSpPr>
          <p:cNvPr id="7" name="Text 4"/>
          <p:cNvSpPr/>
          <p:nvPr/>
        </p:nvSpPr>
        <p:spPr>
          <a:xfrm>
            <a:off x="6408777" y="4053840"/>
            <a:ext cx="3337203" cy="1301115"/>
          </a:xfrm>
          <a:prstGeom prst="rect">
            <a:avLst/>
          </a:prstGeom>
          <a:noFill/>
          <a:ln/>
        </p:spPr>
        <p:txBody>
          <a:bodyPr wrap="squar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Three convolutional layers with increasing filters (32, 64, and 128) extract spatial features from the input images.</a:t>
            </a:r>
            <a:endParaRPr lang="en-US" sz="1600" dirty="0"/>
          </a:p>
        </p:txBody>
      </p:sp>
      <p:sp>
        <p:nvSpPr>
          <p:cNvPr id="8" name="Shape 5"/>
          <p:cNvSpPr/>
          <p:nvPr/>
        </p:nvSpPr>
        <p:spPr>
          <a:xfrm>
            <a:off x="10160079" y="3403521"/>
            <a:ext cx="3758922" cy="2487573"/>
          </a:xfrm>
          <a:prstGeom prst="roundRect">
            <a:avLst>
              <a:gd name="adj" fmla="val 3432"/>
            </a:avLst>
          </a:prstGeom>
          <a:solidFill>
            <a:srgbClr val="31136C"/>
          </a:solidFill>
          <a:ln w="7620">
            <a:solidFill>
              <a:srgbClr val="4A2C85"/>
            </a:solidFill>
            <a:prstDash val="solid"/>
          </a:ln>
        </p:spPr>
      </p:sp>
      <p:sp>
        <p:nvSpPr>
          <p:cNvPr id="9" name="Text 6"/>
          <p:cNvSpPr/>
          <p:nvPr/>
        </p:nvSpPr>
        <p:spPr>
          <a:xfrm>
            <a:off x="10370939" y="3614380"/>
            <a:ext cx="2541151" cy="317540"/>
          </a:xfrm>
          <a:prstGeom prst="rect">
            <a:avLst/>
          </a:prstGeom>
          <a:noFill/>
          <a:ln/>
        </p:spPr>
        <p:txBody>
          <a:bodyPr wrap="none" lIns="0" tIns="0" rIns="0" bIns="0" rtlCol="0" anchor="t"/>
          <a:lstStyle/>
          <a:p>
            <a:pPr algn="l"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MaxPooling Layers</a:t>
            </a:r>
            <a:endParaRPr lang="en-US" sz="2000" dirty="0"/>
          </a:p>
        </p:txBody>
      </p:sp>
      <p:sp>
        <p:nvSpPr>
          <p:cNvPr id="10" name="Text 7"/>
          <p:cNvSpPr/>
          <p:nvPr/>
        </p:nvSpPr>
        <p:spPr>
          <a:xfrm>
            <a:off x="10370939" y="4053840"/>
            <a:ext cx="3337203" cy="1626394"/>
          </a:xfrm>
          <a:prstGeom prst="rect">
            <a:avLst/>
          </a:prstGeom>
          <a:noFill/>
          <a:ln/>
        </p:spPr>
        <p:txBody>
          <a:bodyPr wrap="squar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MaxPooling layers reduce the dimensions of the feature maps, preserving the most important features while reducing computational load.</a:t>
            </a:r>
            <a:endParaRPr lang="en-US" sz="1600" dirty="0"/>
          </a:p>
        </p:txBody>
      </p:sp>
      <p:sp>
        <p:nvSpPr>
          <p:cNvPr id="11" name="Shape 8"/>
          <p:cNvSpPr/>
          <p:nvPr/>
        </p:nvSpPr>
        <p:spPr>
          <a:xfrm>
            <a:off x="6197918" y="6094333"/>
            <a:ext cx="7720965" cy="1511737"/>
          </a:xfrm>
          <a:prstGeom prst="roundRect">
            <a:avLst>
              <a:gd name="adj" fmla="val 5648"/>
            </a:avLst>
          </a:prstGeom>
          <a:solidFill>
            <a:srgbClr val="31136C"/>
          </a:solidFill>
          <a:ln w="7620">
            <a:solidFill>
              <a:srgbClr val="4A2C85"/>
            </a:solidFill>
            <a:prstDash val="solid"/>
          </a:ln>
        </p:spPr>
      </p:sp>
      <p:sp>
        <p:nvSpPr>
          <p:cNvPr id="12" name="Text 9"/>
          <p:cNvSpPr/>
          <p:nvPr/>
        </p:nvSpPr>
        <p:spPr>
          <a:xfrm>
            <a:off x="6408777" y="6305193"/>
            <a:ext cx="2989183" cy="317540"/>
          </a:xfrm>
          <a:prstGeom prst="rect">
            <a:avLst/>
          </a:prstGeom>
          <a:noFill/>
          <a:ln/>
        </p:spPr>
        <p:txBody>
          <a:bodyPr wrap="none" lIns="0" tIns="0" rIns="0" bIns="0" rtlCol="0" anchor="t"/>
          <a:lstStyle/>
          <a:p>
            <a:pPr algn="l"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Dropout Regularization</a:t>
            </a:r>
            <a:endParaRPr lang="en-US" sz="2000" dirty="0"/>
          </a:p>
        </p:txBody>
      </p:sp>
      <p:sp>
        <p:nvSpPr>
          <p:cNvPr id="13" name="Text 10"/>
          <p:cNvSpPr/>
          <p:nvPr/>
        </p:nvSpPr>
        <p:spPr>
          <a:xfrm>
            <a:off x="6408777" y="6744653"/>
            <a:ext cx="7299246" cy="650558"/>
          </a:xfrm>
          <a:prstGeom prst="rect">
            <a:avLst/>
          </a:prstGeom>
          <a:noFill/>
          <a:ln/>
        </p:spPr>
        <p:txBody>
          <a:bodyPr wrap="squar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Dropout regularization prevents overfitting by randomly deactivating neurons during training, improving the model's generalization ability.</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30035"/>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Training the Model: From Novice to Expert</a:t>
            </a:r>
            <a:endParaRPr lang="en-US" sz="4450" dirty="0"/>
          </a:p>
        </p:txBody>
      </p:sp>
      <p:sp>
        <p:nvSpPr>
          <p:cNvPr id="4" name="Text 1"/>
          <p:cNvSpPr/>
          <p:nvPr/>
        </p:nvSpPr>
        <p:spPr>
          <a:xfrm>
            <a:off x="6280190" y="2987754"/>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 model was trained over 20 epochs using the adam optimizer and an 80/20 train-test split. The training process achieved near-perfect accuracy.</a:t>
            </a:r>
            <a:endParaRPr lang="en-US" sz="1750" dirty="0"/>
          </a:p>
        </p:txBody>
      </p:sp>
      <p:pic>
        <p:nvPicPr>
          <p:cNvPr id="5" name="Image 1" descr="preencoded.png">    </p:cNvPr>
          <p:cNvPicPr>
            <a:picLocks noChangeAspect="1"/>
          </p:cNvPicPr>
          <p:nvPr/>
        </p:nvPicPr>
        <p:blipFill>
          <a:blip r:embed="rId2"/>
          <a:stretch>
            <a:fillRect/>
          </a:stretch>
        </p:blipFill>
        <p:spPr>
          <a:xfrm>
            <a:off x="6280190" y="3968710"/>
            <a:ext cx="1134070" cy="1360884"/>
          </a:xfrm>
          <a:prstGeom prst="rect">
            <a:avLst/>
          </a:prstGeom>
        </p:spPr>
      </p:pic>
      <p:sp>
        <p:nvSpPr>
          <p:cNvPr id="6" name="Text 2"/>
          <p:cNvSpPr/>
          <p:nvPr/>
        </p:nvSpPr>
        <p:spPr>
          <a:xfrm>
            <a:off x="7754422" y="419552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Epoch 1</a:t>
            </a:r>
            <a:endParaRPr lang="en-US" sz="2200" dirty="0"/>
          </a:p>
        </p:txBody>
      </p:sp>
      <p:sp>
        <p:nvSpPr>
          <p:cNvPr id="7" name="Text 3"/>
          <p:cNvSpPr/>
          <p:nvPr/>
        </p:nvSpPr>
        <p:spPr>
          <a:xfrm>
            <a:off x="7754422" y="4685943"/>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 model achieved an initial accuracy of 52.62%.</a:t>
            </a:r>
            <a:endParaRPr lang="en-US" sz="1750" dirty="0"/>
          </a:p>
        </p:txBody>
      </p:sp>
      <p:pic>
        <p:nvPicPr>
          <p:cNvPr id="8" name="Image 2" descr="preencoded.png">    </p:cNvPr>
          <p:cNvPicPr>
            <a:picLocks noChangeAspect="1"/>
          </p:cNvPicPr>
          <p:nvPr/>
        </p:nvPicPr>
        <p:blipFill>
          <a:blip r:embed="rId3"/>
          <a:stretch>
            <a:fillRect/>
          </a:stretch>
        </p:blipFill>
        <p:spPr>
          <a:xfrm>
            <a:off x="6280190" y="5329595"/>
            <a:ext cx="1134070" cy="1669852"/>
          </a:xfrm>
          <a:prstGeom prst="rect">
            <a:avLst/>
          </a:prstGeom>
        </p:spPr>
      </p:pic>
      <p:sp>
        <p:nvSpPr>
          <p:cNvPr id="9" name="Text 4"/>
          <p:cNvSpPr/>
          <p:nvPr/>
        </p:nvSpPr>
        <p:spPr>
          <a:xfrm>
            <a:off x="7754422" y="555640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Epoch 20</a:t>
            </a:r>
            <a:endParaRPr lang="en-US" sz="2200" dirty="0"/>
          </a:p>
        </p:txBody>
      </p:sp>
      <p:sp>
        <p:nvSpPr>
          <p:cNvPr id="10" name="Text 5"/>
          <p:cNvSpPr/>
          <p:nvPr/>
        </p:nvSpPr>
        <p:spPr>
          <a:xfrm>
            <a:off x="7754422" y="6046827"/>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 model reached 99.91% training accuracy and 100% validation accuracy.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3894" y="658058"/>
            <a:ext cx="12788384" cy="601623"/>
          </a:xfrm>
          <a:prstGeom prst="rect">
            <a:avLst/>
          </a:prstGeom>
          <a:noFill/>
          <a:ln/>
        </p:spPr>
        <p:txBody>
          <a:bodyPr wrap="none" lIns="0" tIns="0" rIns="0" bIns="0" rtlCol="0" anchor="t"/>
          <a:lstStyle/>
          <a:p>
            <a:pPr algn="l" indent="0" marL="0">
              <a:lnSpc>
                <a:spcPts val="4700"/>
              </a:lnSpc>
              <a:buNone/>
            </a:pPr>
            <a:r>
              <a:rPr lang="en-US" sz="3750" dirty="0">
                <a:solidFill>
                  <a:srgbClr val="F2F0F4"/>
                </a:solidFill>
                <a:latin typeface="Montserrat" pitchFamily="34" charset="0"/>
                <a:ea typeface="Montserrat" pitchFamily="34" charset="-122"/>
                <a:cs typeface="Montserrat" pitchFamily="34" charset="-120"/>
              </a:rPr>
              <a:t>Deploying the Model: Real-Time Gesture Recognition</a:t>
            </a:r>
            <a:endParaRPr lang="en-US" sz="3750" dirty="0"/>
          </a:p>
        </p:txBody>
      </p:sp>
      <p:sp>
        <p:nvSpPr>
          <p:cNvPr id="3" name="Text 1"/>
          <p:cNvSpPr/>
          <p:nvPr/>
        </p:nvSpPr>
        <p:spPr>
          <a:xfrm>
            <a:off x="673894" y="1644729"/>
            <a:ext cx="13282613" cy="308015"/>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With the model trained and saved, the GestureRecognizer class enables real-time recognition via a webcam.</a:t>
            </a:r>
            <a:endParaRPr lang="en-US" sz="1500" dirty="0"/>
          </a:p>
        </p:txBody>
      </p:sp>
      <p:pic>
        <p:nvPicPr>
          <p:cNvPr id="4" name="Image 0" descr="preencoded.png">    </p:cNvPr>
          <p:cNvPicPr>
            <a:picLocks noChangeAspect="1"/>
          </p:cNvPicPr>
          <p:nvPr/>
        </p:nvPicPr>
        <p:blipFill>
          <a:blip r:embed="rId1"/>
          <a:stretch>
            <a:fillRect/>
          </a:stretch>
        </p:blipFill>
        <p:spPr>
          <a:xfrm>
            <a:off x="3330416" y="3586758"/>
            <a:ext cx="7969448" cy="7969448"/>
          </a:xfrm>
          <a:prstGeom prst="rect">
            <a:avLst/>
          </a:prstGeom>
        </p:spPr>
      </p:pic>
      <p:sp>
        <p:nvSpPr>
          <p:cNvPr id="5" name="Text 2"/>
          <p:cNvSpPr/>
          <p:nvPr/>
        </p:nvSpPr>
        <p:spPr>
          <a:xfrm>
            <a:off x="4564440" y="5874008"/>
            <a:ext cx="324922" cy="406122"/>
          </a:xfrm>
          <a:prstGeom prst="rect">
            <a:avLst/>
          </a:prstGeom>
          <a:noFill/>
          <a:ln/>
        </p:spPr>
        <p:txBody>
          <a:bodyPr wrap="none" lIns="0" tIns="0" rIns="0" bIns="0" rtlCol="0" anchor="t"/>
          <a:lstStyle/>
          <a:p>
            <a:pPr algn="l" indent="0" marL="0">
              <a:lnSpc>
                <a:spcPts val="4050"/>
              </a:lnSpc>
              <a:buNone/>
            </a:pPr>
            <a:r>
              <a:rPr lang="en-US" sz="2550" dirty="0">
                <a:solidFill>
                  <a:srgbClr val="DCD7E5"/>
                </a:solidFill>
                <a:latin typeface="Montserrat" pitchFamily="34" charset="0"/>
                <a:ea typeface="Montserrat" pitchFamily="34" charset="-122"/>
                <a:cs typeface="Montserrat" pitchFamily="34" charset="-120"/>
              </a:rPr>
              <a:t>1</a:t>
            </a:r>
            <a:endParaRPr lang="en-US" sz="2550" dirty="0"/>
          </a:p>
        </p:txBody>
      </p:sp>
      <p:pic>
        <p:nvPicPr>
          <p:cNvPr id="6" name="Image 1" descr="preencoded.png">    </p:cNvPr>
          <p:cNvPicPr>
            <a:picLocks noChangeAspect="1"/>
          </p:cNvPicPr>
          <p:nvPr/>
        </p:nvPicPr>
        <p:blipFill>
          <a:blip r:embed="rId2"/>
          <a:stretch>
            <a:fillRect/>
          </a:stretch>
        </p:blipFill>
        <p:spPr>
          <a:xfrm>
            <a:off x="3330416" y="3586758"/>
            <a:ext cx="7969448" cy="7969448"/>
          </a:xfrm>
          <a:prstGeom prst="rect">
            <a:avLst/>
          </a:prstGeom>
        </p:spPr>
      </p:pic>
      <p:sp>
        <p:nvSpPr>
          <p:cNvPr id="7" name="Text 3"/>
          <p:cNvSpPr/>
          <p:nvPr/>
        </p:nvSpPr>
        <p:spPr>
          <a:xfrm>
            <a:off x="7152620" y="4379774"/>
            <a:ext cx="324922" cy="406122"/>
          </a:xfrm>
          <a:prstGeom prst="rect">
            <a:avLst/>
          </a:prstGeom>
          <a:noFill/>
          <a:ln/>
        </p:spPr>
        <p:txBody>
          <a:bodyPr wrap="none" lIns="0" tIns="0" rIns="0" bIns="0" rtlCol="0" anchor="t"/>
          <a:lstStyle/>
          <a:p>
            <a:pPr algn="l" indent="0" marL="0">
              <a:lnSpc>
                <a:spcPts val="4050"/>
              </a:lnSpc>
              <a:buNone/>
            </a:pPr>
            <a:r>
              <a:rPr lang="en-US" sz="2550" dirty="0">
                <a:solidFill>
                  <a:srgbClr val="DCD7E5"/>
                </a:solidFill>
                <a:latin typeface="Montserrat" pitchFamily="34" charset="0"/>
                <a:ea typeface="Montserrat" pitchFamily="34" charset="-122"/>
                <a:cs typeface="Montserrat" pitchFamily="34" charset="-120"/>
              </a:rPr>
              <a:t>2</a:t>
            </a:r>
            <a:endParaRPr lang="en-US" sz="2550" dirty="0"/>
          </a:p>
        </p:txBody>
      </p:sp>
      <p:pic>
        <p:nvPicPr>
          <p:cNvPr id="8" name="Image 2" descr="preencoded.png">    </p:cNvPr>
          <p:cNvPicPr>
            <a:picLocks noChangeAspect="1"/>
          </p:cNvPicPr>
          <p:nvPr/>
        </p:nvPicPr>
        <p:blipFill>
          <a:blip r:embed="rId3"/>
          <a:stretch>
            <a:fillRect/>
          </a:stretch>
        </p:blipFill>
        <p:spPr>
          <a:xfrm>
            <a:off x="3330416" y="3586758"/>
            <a:ext cx="7969448" cy="7969448"/>
          </a:xfrm>
          <a:prstGeom prst="rect">
            <a:avLst/>
          </a:prstGeom>
        </p:spPr>
      </p:pic>
      <p:sp>
        <p:nvSpPr>
          <p:cNvPr id="9" name="Text 4"/>
          <p:cNvSpPr/>
          <p:nvPr/>
        </p:nvSpPr>
        <p:spPr>
          <a:xfrm>
            <a:off x="9740682" y="5874008"/>
            <a:ext cx="324922" cy="406122"/>
          </a:xfrm>
          <a:prstGeom prst="rect">
            <a:avLst/>
          </a:prstGeom>
          <a:noFill/>
          <a:ln/>
        </p:spPr>
        <p:txBody>
          <a:bodyPr wrap="none" lIns="0" tIns="0" rIns="0" bIns="0" rtlCol="0" anchor="t"/>
          <a:lstStyle/>
          <a:p>
            <a:pPr algn="l" indent="0" marL="0">
              <a:lnSpc>
                <a:spcPts val="4050"/>
              </a:lnSpc>
              <a:buNone/>
            </a:pPr>
            <a:r>
              <a:rPr lang="en-US" sz="2550" dirty="0">
                <a:solidFill>
                  <a:srgbClr val="DCD7E5"/>
                </a:solidFill>
                <a:latin typeface="Montserrat" pitchFamily="34" charset="0"/>
                <a:ea typeface="Montserrat" pitchFamily="34" charset="-122"/>
                <a:cs typeface="Montserrat" pitchFamily="34" charset="-120"/>
              </a:rPr>
              <a:t>3</a:t>
            </a:r>
            <a:endParaRPr lang="en-US" sz="2550" dirty="0"/>
          </a:p>
        </p:txBody>
      </p:sp>
      <p:sp>
        <p:nvSpPr>
          <p:cNvPr id="10" name="Text 5"/>
          <p:cNvSpPr/>
          <p:nvPr/>
        </p:nvSpPr>
        <p:spPr>
          <a:xfrm>
            <a:off x="1374219" y="3364706"/>
            <a:ext cx="2834164" cy="300871"/>
          </a:xfrm>
          <a:prstGeom prst="rect">
            <a:avLst/>
          </a:prstGeom>
          <a:noFill/>
          <a:ln/>
        </p:spPr>
        <p:txBody>
          <a:bodyPr wrap="none" lIns="0" tIns="0" rIns="0" bIns="0" rtlCol="0" anchor="t"/>
          <a:lstStyle/>
          <a:p>
            <a:pPr algn="ctr" indent="0" marL="0">
              <a:lnSpc>
                <a:spcPts val="2350"/>
              </a:lnSpc>
              <a:buNone/>
            </a:pPr>
            <a:r>
              <a:rPr lang="en-US" sz="1850" dirty="0">
                <a:solidFill>
                  <a:srgbClr val="F2F0F4"/>
                </a:solidFill>
                <a:latin typeface="Montserrat" pitchFamily="34" charset="0"/>
                <a:ea typeface="Montserrat" pitchFamily="34" charset="-122"/>
                <a:cs typeface="Montserrat" pitchFamily="34" charset="-120"/>
              </a:rPr>
              <a:t>Smoothing Mechanism</a:t>
            </a:r>
            <a:endParaRPr lang="en-US" sz="1850" dirty="0"/>
          </a:p>
        </p:txBody>
      </p:sp>
      <p:sp>
        <p:nvSpPr>
          <p:cNvPr id="11" name="Text 6"/>
          <p:cNvSpPr/>
          <p:nvPr/>
        </p:nvSpPr>
        <p:spPr>
          <a:xfrm>
            <a:off x="673894" y="3781068"/>
            <a:ext cx="4234934" cy="616029"/>
          </a:xfrm>
          <a:prstGeom prst="rect">
            <a:avLst/>
          </a:prstGeom>
          <a:noFill/>
          <a:ln/>
        </p:spPr>
        <p:txBody>
          <a:bodyPr wrap="square" lIns="0" tIns="0" rIns="0" bIns="0" rtlCol="0" anchor="t"/>
          <a:lstStyle/>
          <a:p>
            <a:pPr algn="ctr"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Predictions are combined over a sliding window to improve stability.</a:t>
            </a:r>
            <a:endParaRPr lang="en-US" sz="1500" dirty="0"/>
          </a:p>
        </p:txBody>
      </p:sp>
      <p:sp>
        <p:nvSpPr>
          <p:cNvPr id="12" name="Text 7"/>
          <p:cNvSpPr/>
          <p:nvPr/>
        </p:nvSpPr>
        <p:spPr>
          <a:xfrm>
            <a:off x="5943719" y="2169319"/>
            <a:ext cx="2742724" cy="300871"/>
          </a:xfrm>
          <a:prstGeom prst="rect">
            <a:avLst/>
          </a:prstGeom>
          <a:noFill/>
          <a:ln/>
        </p:spPr>
        <p:txBody>
          <a:bodyPr wrap="none" lIns="0" tIns="0" rIns="0" bIns="0" rtlCol="0" anchor="t"/>
          <a:lstStyle/>
          <a:p>
            <a:pPr algn="ctr" indent="0" marL="0">
              <a:lnSpc>
                <a:spcPts val="2350"/>
              </a:lnSpc>
              <a:buNone/>
            </a:pPr>
            <a:r>
              <a:rPr lang="en-US" sz="1850" dirty="0">
                <a:solidFill>
                  <a:srgbClr val="F2F0F4"/>
                </a:solidFill>
                <a:latin typeface="Montserrat" pitchFamily="34" charset="0"/>
                <a:ea typeface="Montserrat" pitchFamily="34" charset="-122"/>
                <a:cs typeface="Montserrat" pitchFamily="34" charset="-120"/>
              </a:rPr>
              <a:t>Real-Time Recognition</a:t>
            </a:r>
            <a:endParaRPr lang="en-US" sz="1850" dirty="0"/>
          </a:p>
        </p:txBody>
      </p:sp>
      <p:sp>
        <p:nvSpPr>
          <p:cNvPr id="13" name="Text 8"/>
          <p:cNvSpPr/>
          <p:nvPr/>
        </p:nvSpPr>
        <p:spPr>
          <a:xfrm>
            <a:off x="5197673" y="2585680"/>
            <a:ext cx="4234934" cy="616029"/>
          </a:xfrm>
          <a:prstGeom prst="rect">
            <a:avLst/>
          </a:prstGeom>
          <a:noFill/>
          <a:ln/>
        </p:spPr>
        <p:txBody>
          <a:bodyPr wrap="square" lIns="0" tIns="0" rIns="0" bIns="0" rtlCol="0" anchor="t"/>
          <a:lstStyle/>
          <a:p>
            <a:pPr algn="ctr"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Gestures are identified and displayed with confidence scores in real-time.</a:t>
            </a:r>
            <a:endParaRPr lang="en-US" sz="1500" dirty="0"/>
          </a:p>
        </p:txBody>
      </p:sp>
      <p:sp>
        <p:nvSpPr>
          <p:cNvPr id="14" name="Text 9"/>
          <p:cNvSpPr/>
          <p:nvPr/>
        </p:nvSpPr>
        <p:spPr>
          <a:xfrm>
            <a:off x="10597872" y="3364706"/>
            <a:ext cx="2482096" cy="300871"/>
          </a:xfrm>
          <a:prstGeom prst="rect">
            <a:avLst/>
          </a:prstGeom>
          <a:noFill/>
          <a:ln/>
        </p:spPr>
        <p:txBody>
          <a:bodyPr wrap="none" lIns="0" tIns="0" rIns="0" bIns="0" rtlCol="0" anchor="t"/>
          <a:lstStyle/>
          <a:p>
            <a:pPr algn="ctr" indent="0" marL="0">
              <a:lnSpc>
                <a:spcPts val="2350"/>
              </a:lnSpc>
              <a:buNone/>
            </a:pPr>
            <a:r>
              <a:rPr lang="en-US" sz="1850" dirty="0">
                <a:solidFill>
                  <a:srgbClr val="F2F0F4"/>
                </a:solidFill>
                <a:latin typeface="Montserrat" pitchFamily="34" charset="0"/>
                <a:ea typeface="Montserrat" pitchFamily="34" charset="-122"/>
                <a:cs typeface="Montserrat" pitchFamily="34" charset="-120"/>
              </a:rPr>
              <a:t>Practical Application</a:t>
            </a:r>
            <a:endParaRPr lang="en-US" sz="1850" dirty="0"/>
          </a:p>
        </p:txBody>
      </p:sp>
      <p:sp>
        <p:nvSpPr>
          <p:cNvPr id="15" name="Text 10"/>
          <p:cNvSpPr/>
          <p:nvPr/>
        </p:nvSpPr>
        <p:spPr>
          <a:xfrm>
            <a:off x="9721453" y="3781068"/>
            <a:ext cx="4234934" cy="616029"/>
          </a:xfrm>
          <a:prstGeom prst="rect">
            <a:avLst/>
          </a:prstGeom>
          <a:noFill/>
          <a:ln/>
        </p:spPr>
        <p:txBody>
          <a:bodyPr wrap="square" lIns="0" tIns="0" rIns="0" bIns="0" rtlCol="0" anchor="t"/>
          <a:lstStyle/>
          <a:p>
            <a:pPr algn="ctr"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The model uses a webcam to display real-time identification.</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5445" y="555308"/>
            <a:ext cx="7733109" cy="1259681"/>
          </a:xfrm>
          <a:prstGeom prst="rect">
            <a:avLst/>
          </a:prstGeom>
          <a:noFill/>
          <a:ln/>
        </p:spPr>
        <p:txBody>
          <a:bodyPr wrap="square" lIns="0" tIns="0" rIns="0" bIns="0" rtlCol="0" anchor="t"/>
          <a:lstStyle/>
          <a:p>
            <a:pPr algn="l" indent="0" marL="0">
              <a:lnSpc>
                <a:spcPts val="4950"/>
              </a:lnSpc>
              <a:buNone/>
            </a:pPr>
            <a:r>
              <a:rPr lang="en-US" sz="3950" dirty="0">
                <a:solidFill>
                  <a:srgbClr val="F2F0F4"/>
                </a:solidFill>
                <a:latin typeface="Montserrat" pitchFamily="34" charset="0"/>
                <a:ea typeface="Montserrat" pitchFamily="34" charset="-122"/>
                <a:cs typeface="Montserrat" pitchFamily="34" charset="-120"/>
              </a:rPr>
              <a:t>Results and Impact: A Promising Outcome</a:t>
            </a:r>
            <a:endParaRPr lang="en-US" sz="3950" dirty="0"/>
          </a:p>
        </p:txBody>
      </p:sp>
      <p:sp>
        <p:nvSpPr>
          <p:cNvPr id="4" name="Text 1"/>
          <p:cNvSpPr/>
          <p:nvPr/>
        </p:nvSpPr>
        <p:spPr>
          <a:xfrm>
            <a:off x="705445" y="2117288"/>
            <a:ext cx="7733109" cy="644843"/>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The system successfully classified hand gestures in real-time, achieving high precision on validation data. This has practical applications in various domains.</a:t>
            </a:r>
            <a:endParaRPr lang="en-US" sz="1550" dirty="0"/>
          </a:p>
        </p:txBody>
      </p:sp>
      <p:sp>
        <p:nvSpPr>
          <p:cNvPr id="5" name="Shape 2"/>
          <p:cNvSpPr/>
          <p:nvPr/>
        </p:nvSpPr>
        <p:spPr>
          <a:xfrm>
            <a:off x="730687" y="3014067"/>
            <a:ext cx="453390" cy="523875"/>
          </a:xfrm>
          <a:prstGeom prst="roundRect">
            <a:avLst>
              <a:gd name="adj" fmla="val 12101"/>
            </a:avLst>
          </a:prstGeom>
          <a:solidFill>
            <a:srgbClr val="3C3838"/>
          </a:solidFill>
          <a:ln/>
        </p:spPr>
      </p:sp>
      <p:pic>
        <p:nvPicPr>
          <p:cNvPr id="6" name="Image 1" descr="preencoded.png">    </p:cNvPr>
          <p:cNvPicPr>
            <a:picLocks noChangeAspect="1"/>
          </p:cNvPicPr>
          <p:nvPr/>
        </p:nvPicPr>
        <p:blipFill>
          <a:blip r:embed="rId2"/>
          <a:stretch>
            <a:fillRect/>
          </a:stretch>
        </p:blipFill>
        <p:spPr>
          <a:xfrm>
            <a:off x="705445" y="3024068"/>
            <a:ext cx="503873" cy="503873"/>
          </a:xfrm>
          <a:prstGeom prst="rect">
            <a:avLst/>
          </a:prstGeom>
        </p:spPr>
      </p:pic>
      <p:sp>
        <p:nvSpPr>
          <p:cNvPr id="7" name="Text 3"/>
          <p:cNvSpPr/>
          <p:nvPr/>
        </p:nvSpPr>
        <p:spPr>
          <a:xfrm>
            <a:off x="1410772" y="2988826"/>
            <a:ext cx="1670804" cy="629841"/>
          </a:xfrm>
          <a:prstGeom prst="rect">
            <a:avLst/>
          </a:prstGeom>
          <a:noFill/>
          <a:ln/>
        </p:spPr>
        <p:txBody>
          <a:bodyPr wrap="square" lIns="0" tIns="0" rIns="0" bIns="0" rtlCol="0" anchor="t"/>
          <a:lstStyle/>
          <a:p>
            <a:pPr algn="l" indent="0" marL="0">
              <a:lnSpc>
                <a:spcPts val="2450"/>
              </a:lnSpc>
              <a:buNone/>
            </a:pPr>
            <a:r>
              <a:rPr lang="en-US" sz="1950" dirty="0">
                <a:solidFill>
                  <a:srgbClr val="DCD7E5"/>
                </a:solidFill>
                <a:latin typeface="Montserrat" pitchFamily="34" charset="0"/>
                <a:ea typeface="Montserrat" pitchFamily="34" charset="-122"/>
                <a:cs typeface="Montserrat" pitchFamily="34" charset="-120"/>
              </a:rPr>
              <a:t>High Precision</a:t>
            </a:r>
            <a:endParaRPr lang="en-US" sz="1950" dirty="0"/>
          </a:p>
        </p:txBody>
      </p:sp>
      <p:sp>
        <p:nvSpPr>
          <p:cNvPr id="8" name="Text 4"/>
          <p:cNvSpPr/>
          <p:nvPr/>
        </p:nvSpPr>
        <p:spPr>
          <a:xfrm>
            <a:off x="1410772" y="3739515"/>
            <a:ext cx="1670804" cy="967264"/>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Near-perfect performance on validation data.</a:t>
            </a:r>
            <a:endParaRPr lang="en-US" sz="1550" dirty="0"/>
          </a:p>
        </p:txBody>
      </p:sp>
      <p:sp>
        <p:nvSpPr>
          <p:cNvPr id="9" name="Shape 5"/>
          <p:cNvSpPr/>
          <p:nvPr/>
        </p:nvSpPr>
        <p:spPr>
          <a:xfrm>
            <a:off x="3409117" y="3014067"/>
            <a:ext cx="453390" cy="523875"/>
          </a:xfrm>
          <a:prstGeom prst="roundRect">
            <a:avLst>
              <a:gd name="adj" fmla="val 12101"/>
            </a:avLst>
          </a:prstGeom>
          <a:solidFill>
            <a:srgbClr val="3C3838"/>
          </a:solidFill>
          <a:ln/>
        </p:spPr>
      </p:sp>
      <p:pic>
        <p:nvPicPr>
          <p:cNvPr id="10" name="Image 2" descr="preencoded.png">    </p:cNvPr>
          <p:cNvPicPr>
            <a:picLocks noChangeAspect="1"/>
          </p:cNvPicPr>
          <p:nvPr/>
        </p:nvPicPr>
        <p:blipFill>
          <a:blip r:embed="rId3"/>
          <a:stretch>
            <a:fillRect/>
          </a:stretch>
        </p:blipFill>
        <p:spPr>
          <a:xfrm>
            <a:off x="3383875" y="3024068"/>
            <a:ext cx="503873" cy="503873"/>
          </a:xfrm>
          <a:prstGeom prst="rect">
            <a:avLst/>
          </a:prstGeom>
        </p:spPr>
      </p:pic>
      <p:sp>
        <p:nvSpPr>
          <p:cNvPr id="11" name="Text 6"/>
          <p:cNvSpPr/>
          <p:nvPr/>
        </p:nvSpPr>
        <p:spPr>
          <a:xfrm>
            <a:off x="4089202" y="2988826"/>
            <a:ext cx="1670804" cy="314920"/>
          </a:xfrm>
          <a:prstGeom prst="rect">
            <a:avLst/>
          </a:prstGeom>
          <a:noFill/>
          <a:ln/>
        </p:spPr>
        <p:txBody>
          <a:bodyPr wrap="none" lIns="0" tIns="0" rIns="0" bIns="0" rtlCol="0" anchor="t"/>
          <a:lstStyle/>
          <a:p>
            <a:pPr algn="l" indent="0" marL="0">
              <a:lnSpc>
                <a:spcPts val="2450"/>
              </a:lnSpc>
              <a:buNone/>
            </a:pPr>
            <a:r>
              <a:rPr lang="en-US" sz="1950" dirty="0">
                <a:solidFill>
                  <a:srgbClr val="DCD7E5"/>
                </a:solidFill>
                <a:latin typeface="Montserrat" pitchFamily="34" charset="0"/>
                <a:ea typeface="Montserrat" pitchFamily="34" charset="-122"/>
                <a:cs typeface="Montserrat" pitchFamily="34" charset="-120"/>
              </a:rPr>
              <a:t>Gaming</a:t>
            </a:r>
            <a:endParaRPr lang="en-US" sz="1950" dirty="0"/>
          </a:p>
        </p:txBody>
      </p:sp>
      <p:sp>
        <p:nvSpPr>
          <p:cNvPr id="12" name="Text 7"/>
          <p:cNvSpPr/>
          <p:nvPr/>
        </p:nvSpPr>
        <p:spPr>
          <a:xfrm>
            <a:off x="4089202" y="3424595"/>
            <a:ext cx="1670804" cy="1289685"/>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Enhanced gaming experiences through gesture control.</a:t>
            </a:r>
            <a:endParaRPr lang="en-US" sz="1550" dirty="0"/>
          </a:p>
        </p:txBody>
      </p:sp>
      <p:sp>
        <p:nvSpPr>
          <p:cNvPr id="13" name="Shape 8"/>
          <p:cNvSpPr/>
          <p:nvPr/>
        </p:nvSpPr>
        <p:spPr>
          <a:xfrm>
            <a:off x="6087547" y="3014067"/>
            <a:ext cx="453390" cy="523875"/>
          </a:xfrm>
          <a:prstGeom prst="roundRect">
            <a:avLst>
              <a:gd name="adj" fmla="val 12101"/>
            </a:avLst>
          </a:prstGeom>
          <a:solidFill>
            <a:srgbClr val="3C3838"/>
          </a:solidFill>
          <a:ln/>
        </p:spPr>
      </p:sp>
      <p:pic>
        <p:nvPicPr>
          <p:cNvPr id="14" name="Image 3" descr="preencoded.png">    </p:cNvPr>
          <p:cNvPicPr>
            <a:picLocks noChangeAspect="1"/>
          </p:cNvPicPr>
          <p:nvPr/>
        </p:nvPicPr>
        <p:blipFill>
          <a:blip r:embed="rId4"/>
          <a:stretch>
            <a:fillRect/>
          </a:stretch>
        </p:blipFill>
        <p:spPr>
          <a:xfrm>
            <a:off x="6062305" y="3024068"/>
            <a:ext cx="503873" cy="503873"/>
          </a:xfrm>
          <a:prstGeom prst="rect">
            <a:avLst/>
          </a:prstGeom>
        </p:spPr>
      </p:pic>
      <p:sp>
        <p:nvSpPr>
          <p:cNvPr id="15" name="Text 9"/>
          <p:cNvSpPr/>
          <p:nvPr/>
        </p:nvSpPr>
        <p:spPr>
          <a:xfrm>
            <a:off x="6767632" y="2988826"/>
            <a:ext cx="1670923" cy="629841"/>
          </a:xfrm>
          <a:prstGeom prst="rect">
            <a:avLst/>
          </a:prstGeom>
          <a:noFill/>
          <a:ln/>
        </p:spPr>
        <p:txBody>
          <a:bodyPr wrap="square" lIns="0" tIns="0" rIns="0" bIns="0" rtlCol="0" anchor="t"/>
          <a:lstStyle/>
          <a:p>
            <a:pPr algn="l" indent="0" marL="0">
              <a:lnSpc>
                <a:spcPts val="2450"/>
              </a:lnSpc>
              <a:buNone/>
            </a:pPr>
            <a:r>
              <a:rPr lang="en-US" sz="1950" dirty="0">
                <a:solidFill>
                  <a:srgbClr val="DCD7E5"/>
                </a:solidFill>
                <a:latin typeface="Montserrat" pitchFamily="34" charset="0"/>
                <a:ea typeface="Montserrat" pitchFamily="34" charset="-122"/>
                <a:cs typeface="Montserrat" pitchFamily="34" charset="-120"/>
              </a:rPr>
              <a:t>Virtual Reality</a:t>
            </a:r>
            <a:endParaRPr lang="en-US" sz="1950" dirty="0"/>
          </a:p>
        </p:txBody>
      </p:sp>
      <p:sp>
        <p:nvSpPr>
          <p:cNvPr id="16" name="Text 10"/>
          <p:cNvSpPr/>
          <p:nvPr/>
        </p:nvSpPr>
        <p:spPr>
          <a:xfrm>
            <a:off x="6767632" y="3739515"/>
            <a:ext cx="1670923" cy="1289685"/>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Immersive VR interactions using natural hand movements.</a:t>
            </a:r>
            <a:endParaRPr lang="en-US" sz="1550" dirty="0"/>
          </a:p>
        </p:txBody>
      </p:sp>
      <p:sp>
        <p:nvSpPr>
          <p:cNvPr id="17" name="Shape 11"/>
          <p:cNvSpPr/>
          <p:nvPr/>
        </p:nvSpPr>
        <p:spPr>
          <a:xfrm>
            <a:off x="730687" y="5659041"/>
            <a:ext cx="453390" cy="523875"/>
          </a:xfrm>
          <a:prstGeom prst="roundRect">
            <a:avLst>
              <a:gd name="adj" fmla="val 12101"/>
            </a:avLst>
          </a:prstGeom>
          <a:solidFill>
            <a:srgbClr val="3C3838"/>
          </a:solidFill>
          <a:ln/>
        </p:spPr>
      </p:sp>
      <p:pic>
        <p:nvPicPr>
          <p:cNvPr id="18" name="Image 4" descr="preencoded.png">    </p:cNvPr>
          <p:cNvPicPr>
            <a:picLocks noChangeAspect="1"/>
          </p:cNvPicPr>
          <p:nvPr/>
        </p:nvPicPr>
        <p:blipFill>
          <a:blip r:embed="rId5"/>
          <a:stretch>
            <a:fillRect/>
          </a:stretch>
        </p:blipFill>
        <p:spPr>
          <a:xfrm>
            <a:off x="705445" y="5669042"/>
            <a:ext cx="503873" cy="503873"/>
          </a:xfrm>
          <a:prstGeom prst="rect">
            <a:avLst/>
          </a:prstGeom>
        </p:spPr>
      </p:pic>
      <p:sp>
        <p:nvSpPr>
          <p:cNvPr id="19" name="Text 12"/>
          <p:cNvSpPr/>
          <p:nvPr/>
        </p:nvSpPr>
        <p:spPr>
          <a:xfrm>
            <a:off x="1410772" y="5633799"/>
            <a:ext cx="1670804" cy="629841"/>
          </a:xfrm>
          <a:prstGeom prst="rect">
            <a:avLst/>
          </a:prstGeom>
          <a:noFill/>
          <a:ln/>
        </p:spPr>
        <p:txBody>
          <a:bodyPr wrap="square" lIns="0" tIns="0" rIns="0" bIns="0" rtlCol="0" anchor="t"/>
          <a:lstStyle/>
          <a:p>
            <a:pPr algn="l" indent="0" marL="0">
              <a:lnSpc>
                <a:spcPts val="2450"/>
              </a:lnSpc>
              <a:buNone/>
            </a:pPr>
            <a:r>
              <a:rPr lang="en-US" sz="1950" dirty="0">
                <a:solidFill>
                  <a:srgbClr val="DCD7E5"/>
                </a:solidFill>
                <a:latin typeface="Montserrat" pitchFamily="34" charset="0"/>
                <a:ea typeface="Montserrat" pitchFamily="34" charset="-122"/>
                <a:cs typeface="Montserrat" pitchFamily="34" charset="-120"/>
              </a:rPr>
              <a:t>Accessibility Tools</a:t>
            </a:r>
            <a:endParaRPr lang="en-US" sz="1950" dirty="0"/>
          </a:p>
        </p:txBody>
      </p:sp>
      <p:sp>
        <p:nvSpPr>
          <p:cNvPr id="20" name="Text 13"/>
          <p:cNvSpPr/>
          <p:nvPr/>
        </p:nvSpPr>
        <p:spPr>
          <a:xfrm>
            <a:off x="1410772" y="6384488"/>
            <a:ext cx="1670804" cy="1289685"/>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Improved accessibility for individuals with disabilities.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71632"/>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Reflections and Future Horizons: Expanding the Possibilities</a:t>
            </a:r>
            <a:endParaRPr lang="en-US" sz="4450" dirty="0"/>
          </a:p>
        </p:txBody>
      </p:sp>
      <p:sp>
        <p:nvSpPr>
          <p:cNvPr id="3" name="Text 1"/>
          <p:cNvSpPr/>
          <p:nvPr/>
        </p:nvSpPr>
        <p:spPr>
          <a:xfrm>
            <a:off x="793790" y="254281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While the project achieved its initial goals, there are several avenues for future refinement to further improve the gesture recognition model.</a:t>
            </a:r>
            <a:endParaRPr lang="en-US" sz="1750" dirty="0"/>
          </a:p>
        </p:txBody>
      </p:sp>
      <p:pic>
        <p:nvPicPr>
          <p:cNvPr id="4" name="Image 0" descr="preencoded.png">    </p:cNvPr>
          <p:cNvPicPr>
            <a:picLocks noChangeAspect="1"/>
          </p:cNvPicPr>
          <p:nvPr/>
        </p:nvPicPr>
        <p:blipFill>
          <a:blip r:embed="rId1"/>
          <a:stretch>
            <a:fillRect/>
          </a:stretch>
        </p:blipFill>
        <p:spPr>
          <a:xfrm>
            <a:off x="2978348" y="3523774"/>
            <a:ext cx="2152055" cy="1306949"/>
          </a:xfrm>
          <a:prstGeom prst="rect">
            <a:avLst/>
          </a:prstGeom>
        </p:spPr>
      </p:pic>
      <p:sp>
        <p:nvSpPr>
          <p:cNvPr id="5" name="Text 2"/>
          <p:cNvSpPr/>
          <p:nvPr/>
        </p:nvSpPr>
        <p:spPr>
          <a:xfrm>
            <a:off x="3894892" y="4139803"/>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DCD7E5"/>
                </a:solidFill>
                <a:latin typeface="Montserrat" pitchFamily="34" charset="0"/>
                <a:ea typeface="Montserrat" pitchFamily="34" charset="-122"/>
                <a:cs typeface="Montserrat" pitchFamily="34" charset="-120"/>
              </a:rPr>
              <a:t>1</a:t>
            </a:r>
            <a:endParaRPr lang="en-US" sz="2500" dirty="0"/>
          </a:p>
        </p:txBody>
      </p:sp>
      <p:sp>
        <p:nvSpPr>
          <p:cNvPr id="6" name="Text 3"/>
          <p:cNvSpPr/>
          <p:nvPr/>
        </p:nvSpPr>
        <p:spPr>
          <a:xfrm>
            <a:off x="5357217" y="375058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Scalability</a:t>
            </a:r>
            <a:endParaRPr lang="en-US" sz="2200" dirty="0"/>
          </a:p>
        </p:txBody>
      </p:sp>
      <p:sp>
        <p:nvSpPr>
          <p:cNvPr id="7" name="Text 4"/>
          <p:cNvSpPr/>
          <p:nvPr/>
        </p:nvSpPr>
        <p:spPr>
          <a:xfrm>
            <a:off x="5357217" y="4241006"/>
            <a:ext cx="3244572"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Adding more gesture categories.</a:t>
            </a:r>
            <a:endParaRPr lang="en-US" sz="1750" dirty="0"/>
          </a:p>
        </p:txBody>
      </p:sp>
      <p:sp>
        <p:nvSpPr>
          <p:cNvPr id="8" name="Shape 5"/>
          <p:cNvSpPr/>
          <p:nvPr/>
        </p:nvSpPr>
        <p:spPr>
          <a:xfrm>
            <a:off x="5187077" y="4843820"/>
            <a:ext cx="8592860" cy="15240"/>
          </a:xfrm>
          <a:prstGeom prst="roundRect">
            <a:avLst>
              <a:gd name="adj" fmla="val 625116"/>
            </a:avLst>
          </a:prstGeom>
          <a:solidFill>
            <a:srgbClr val="4A2C85"/>
          </a:solidFill>
          <a:ln/>
        </p:spPr>
      </p:sp>
      <p:pic>
        <p:nvPicPr>
          <p:cNvPr id="9" name="Image 1" descr="preencoded.png">    </p:cNvPr>
          <p:cNvPicPr>
            <a:picLocks noChangeAspect="1"/>
          </p:cNvPicPr>
          <p:nvPr/>
        </p:nvPicPr>
        <p:blipFill>
          <a:blip r:embed="rId2"/>
          <a:stretch>
            <a:fillRect/>
          </a:stretch>
        </p:blipFill>
        <p:spPr>
          <a:xfrm>
            <a:off x="1902381" y="4887397"/>
            <a:ext cx="4304109" cy="1306949"/>
          </a:xfrm>
          <a:prstGeom prst="rect">
            <a:avLst/>
          </a:prstGeom>
        </p:spPr>
      </p:pic>
      <p:sp>
        <p:nvSpPr>
          <p:cNvPr id="10" name="Text 6"/>
          <p:cNvSpPr/>
          <p:nvPr/>
        </p:nvSpPr>
        <p:spPr>
          <a:xfrm>
            <a:off x="3894892" y="5341501"/>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DCD7E5"/>
                </a:solidFill>
                <a:latin typeface="Montserrat" pitchFamily="34" charset="0"/>
                <a:ea typeface="Montserrat" pitchFamily="34" charset="-122"/>
                <a:cs typeface="Montserrat" pitchFamily="34" charset="-120"/>
              </a:rPr>
              <a:t>2</a:t>
            </a:r>
            <a:endParaRPr lang="en-US" sz="2500" dirty="0"/>
          </a:p>
        </p:txBody>
      </p:sp>
      <p:sp>
        <p:nvSpPr>
          <p:cNvPr id="11" name="Text 7"/>
          <p:cNvSpPr/>
          <p:nvPr/>
        </p:nvSpPr>
        <p:spPr>
          <a:xfrm>
            <a:off x="6433304" y="511421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Generalization</a:t>
            </a:r>
            <a:endParaRPr lang="en-US" sz="2200" dirty="0"/>
          </a:p>
        </p:txBody>
      </p:sp>
      <p:sp>
        <p:nvSpPr>
          <p:cNvPr id="12" name="Text 8"/>
          <p:cNvSpPr/>
          <p:nvPr/>
        </p:nvSpPr>
        <p:spPr>
          <a:xfrm>
            <a:off x="6433304" y="5604629"/>
            <a:ext cx="3224213"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Testing in diverse environments.</a:t>
            </a:r>
            <a:endParaRPr lang="en-US" sz="1750" dirty="0"/>
          </a:p>
        </p:txBody>
      </p:sp>
      <p:sp>
        <p:nvSpPr>
          <p:cNvPr id="13" name="Shape 9"/>
          <p:cNvSpPr/>
          <p:nvPr/>
        </p:nvSpPr>
        <p:spPr>
          <a:xfrm>
            <a:off x="6263164" y="6207443"/>
            <a:ext cx="7516773" cy="15240"/>
          </a:xfrm>
          <a:prstGeom prst="roundRect">
            <a:avLst>
              <a:gd name="adj" fmla="val 625116"/>
            </a:avLst>
          </a:prstGeom>
          <a:solidFill>
            <a:srgbClr val="4A2C85"/>
          </a:solidFill>
          <a:ln/>
        </p:spPr>
      </p:sp>
      <p:pic>
        <p:nvPicPr>
          <p:cNvPr id="14" name="Image 2" descr="preencoded.png">    </p:cNvPr>
          <p:cNvPicPr>
            <a:picLocks noChangeAspect="1"/>
          </p:cNvPicPr>
          <p:nvPr/>
        </p:nvPicPr>
        <p:blipFill>
          <a:blip r:embed="rId3"/>
          <a:stretch>
            <a:fillRect/>
          </a:stretch>
        </p:blipFill>
        <p:spPr>
          <a:xfrm>
            <a:off x="826294" y="6251019"/>
            <a:ext cx="6456164" cy="1306949"/>
          </a:xfrm>
          <a:prstGeom prst="rect">
            <a:avLst/>
          </a:prstGeom>
        </p:spPr>
      </p:pic>
      <p:sp>
        <p:nvSpPr>
          <p:cNvPr id="15" name="Text 10"/>
          <p:cNvSpPr/>
          <p:nvPr/>
        </p:nvSpPr>
        <p:spPr>
          <a:xfrm>
            <a:off x="3894773" y="6705124"/>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DCD7E5"/>
                </a:solidFill>
                <a:latin typeface="Montserrat" pitchFamily="34" charset="0"/>
                <a:ea typeface="Montserrat" pitchFamily="34" charset="-122"/>
                <a:cs typeface="Montserrat" pitchFamily="34" charset="-120"/>
              </a:rPr>
              <a:t>3</a:t>
            </a:r>
            <a:endParaRPr lang="en-US" sz="2500" dirty="0"/>
          </a:p>
        </p:txBody>
      </p:sp>
      <p:sp>
        <p:nvSpPr>
          <p:cNvPr id="16" name="Text 11"/>
          <p:cNvSpPr/>
          <p:nvPr/>
        </p:nvSpPr>
        <p:spPr>
          <a:xfrm>
            <a:off x="7509272" y="64778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Optimization</a:t>
            </a:r>
            <a:endParaRPr lang="en-US" sz="2200" dirty="0"/>
          </a:p>
        </p:txBody>
      </p:sp>
      <p:sp>
        <p:nvSpPr>
          <p:cNvPr id="17" name="Text 12"/>
          <p:cNvSpPr/>
          <p:nvPr/>
        </p:nvSpPr>
        <p:spPr>
          <a:xfrm>
            <a:off x="7509272" y="6968252"/>
            <a:ext cx="5910024"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Improving performance for mobile and embedded systems.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2025-03-26T10:29:47Z</dcterms:created>
  <dcterms:modified xsi:type="dcterms:W3CDTF">2025-03-26T10:29:47Z</dcterms:modified>
</cp:coreProperties>
</file>